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8" r:id="rId4"/>
    <p:sldId id="272" r:id="rId5"/>
    <p:sldId id="259" r:id="rId6"/>
    <p:sldId id="273" r:id="rId7"/>
    <p:sldId id="271" r:id="rId8"/>
    <p:sldId id="257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A5E2-1A5B-4447-94EE-6D44E3F49A88}" type="datetimeFigureOut">
              <a:rPr lang="pl-PL" smtClean="0"/>
              <a:t>19.09.2023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FFFC-5BCB-45B4-BFBB-4B00274F9C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9192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A5E2-1A5B-4447-94EE-6D44E3F49A88}" type="datetimeFigureOut">
              <a:rPr lang="pl-PL" smtClean="0"/>
              <a:t>19.09.2023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FFFC-5BCB-45B4-BFBB-4B00274F9C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9311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A5E2-1A5B-4447-94EE-6D44E3F49A88}" type="datetimeFigureOut">
              <a:rPr lang="pl-PL" smtClean="0"/>
              <a:t>19.09.2023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FFFC-5BCB-45B4-BFBB-4B00274F9C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877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A5E2-1A5B-4447-94EE-6D44E3F49A88}" type="datetimeFigureOut">
              <a:rPr lang="pl-PL" smtClean="0"/>
              <a:t>19.09.2023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FFFC-5BCB-45B4-BFBB-4B00274F9C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468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A5E2-1A5B-4447-94EE-6D44E3F49A88}" type="datetimeFigureOut">
              <a:rPr lang="pl-PL" smtClean="0"/>
              <a:t>19.09.2023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FFFC-5BCB-45B4-BFBB-4B00274F9C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029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A5E2-1A5B-4447-94EE-6D44E3F49A88}" type="datetimeFigureOut">
              <a:rPr lang="pl-PL" smtClean="0"/>
              <a:t>19.09.2023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FFFC-5BCB-45B4-BFBB-4B00274F9C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9415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A5E2-1A5B-4447-94EE-6D44E3F49A88}" type="datetimeFigureOut">
              <a:rPr lang="pl-PL" smtClean="0"/>
              <a:t>19.09.2023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FFFC-5BCB-45B4-BFBB-4B00274F9C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0448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A5E2-1A5B-4447-94EE-6D44E3F49A88}" type="datetimeFigureOut">
              <a:rPr lang="pl-PL" smtClean="0"/>
              <a:t>19.09.2023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FFFC-5BCB-45B4-BFBB-4B00274F9C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0810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A5E2-1A5B-4447-94EE-6D44E3F49A88}" type="datetimeFigureOut">
              <a:rPr lang="pl-PL" smtClean="0"/>
              <a:t>19.09.2023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FFFC-5BCB-45B4-BFBB-4B00274F9C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8464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A5E2-1A5B-4447-94EE-6D44E3F49A88}" type="datetimeFigureOut">
              <a:rPr lang="pl-PL" smtClean="0"/>
              <a:t>19.09.2023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FFFC-5BCB-45B4-BFBB-4B00274F9C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7768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A5E2-1A5B-4447-94EE-6D44E3F49A88}" type="datetimeFigureOut">
              <a:rPr lang="pl-PL" smtClean="0"/>
              <a:t>19.09.2023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FFFC-5BCB-45B4-BFBB-4B00274F9C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197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4A5E2-1A5B-4447-94EE-6D44E3F49A88}" type="datetimeFigureOut">
              <a:rPr lang="pl-PL" smtClean="0"/>
              <a:t>19.09.2023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DFFFC-5BCB-45B4-BFBB-4B00274F9C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941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  <a:effectLst/>
              </a:rPr>
              <a:t>Łańcuch ratunkowy – nie masz prawa go zerwać! </a:t>
            </a:r>
            <a:endParaRPr lang="pl-P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677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30306" y="510988"/>
            <a:ext cx="10923494" cy="5809130"/>
          </a:xfrm>
        </p:spPr>
        <p:txBody>
          <a:bodyPr>
            <a:noAutofit/>
          </a:bodyPr>
          <a:lstStyle/>
          <a:p>
            <a:r>
              <a:rPr lang="pl-PL" sz="3200" dirty="0" smtClean="0"/>
              <a:t>Wezwanie pomocy polega na przekazaniu wszelkimi możliwymi sposobami zwięzłej informacji o wypadku. </a:t>
            </a:r>
          </a:p>
          <a:p>
            <a:r>
              <a:rPr lang="pl-PL" sz="3200" dirty="0" smtClean="0"/>
              <a:t>W tym celu należy zatelefonować po pogotowie ratunkowe pod numer 999. Niezbędna też może się okazać znajomość następujących numerów:</a:t>
            </a:r>
            <a:br>
              <a:rPr lang="pl-PL" sz="3200" dirty="0" smtClean="0"/>
            </a:br>
            <a:r>
              <a:rPr lang="pl-PL" sz="3200" dirty="0" smtClean="0"/>
              <a:t>- 998 – straż pożarna, </a:t>
            </a:r>
            <a:br>
              <a:rPr lang="pl-PL" sz="3200" dirty="0" smtClean="0"/>
            </a:br>
            <a:r>
              <a:rPr lang="pl-PL" sz="3200" dirty="0" smtClean="0"/>
              <a:t>- 997 – policja, </a:t>
            </a:r>
            <a:br>
              <a:rPr lang="pl-PL" sz="3200" dirty="0" smtClean="0"/>
            </a:br>
            <a:r>
              <a:rPr lang="pl-PL" sz="3200" dirty="0" smtClean="0"/>
              <a:t>- 112 – numer ratunkowy używany w całej Unii Europejskiej, a w Polsce dostępny na razie tylko przez telefony komórkowe,</a:t>
            </a:r>
            <a:br>
              <a:rPr lang="pl-PL" sz="3200" dirty="0" smtClean="0"/>
            </a:br>
            <a:r>
              <a:rPr lang="pl-PL" sz="3200" dirty="0" smtClean="0"/>
              <a:t>- 603-100-100 – Tatrzańskie Ochotnicze Pogotowie Ratunkowe. </a:t>
            </a:r>
            <a:br>
              <a:rPr lang="pl-PL" sz="3200" dirty="0" smtClean="0"/>
            </a:br>
            <a:r>
              <a:rPr lang="pl-PL" sz="3200" b="1" dirty="0" smtClean="0"/>
              <a:t>Połączenia z trzycyfrowymi numerami służb ratowniczych są bezpłatne. 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1253444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7518" y="897778"/>
            <a:ext cx="10515600" cy="4351338"/>
          </a:xfrm>
        </p:spPr>
        <p:txBody>
          <a:bodyPr>
            <a:noAutofit/>
          </a:bodyPr>
          <a:lstStyle/>
          <a:p>
            <a:r>
              <a:rPr lang="pl-PL" sz="4400" b="1" dirty="0" smtClean="0">
                <a:solidFill>
                  <a:srgbClr val="FF0000"/>
                </a:solidFill>
              </a:rPr>
              <a:t>NIE WOLNO ODKŁADAĆ SŁUCHAWKI PRZED UPEWNIENIEM SIĘ, CZY MELDUNEK ZOSTAŁ PRZYJĘTY I WŁAŚCIWIE ZROZUMIANY ORAZ PRZED POTWIERDZENIEM, ŻE KARETKA ZOSTANIE WYSŁANA. ZAWSZE MOŻNA ZAPYTAĆ O ORIENTACYJNY CZAS PRZYJAZDU KARETKI NA MIEJSCE ZDARZENIA!!!</a:t>
            </a:r>
            <a:endParaRPr lang="pl-PL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319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897777"/>
            <a:ext cx="10515600" cy="5570257"/>
          </a:xfrm>
        </p:spPr>
        <p:txBody>
          <a:bodyPr>
            <a:normAutofit/>
          </a:bodyPr>
          <a:lstStyle/>
          <a:p>
            <a:r>
              <a:rPr lang="pl-PL" dirty="0" smtClean="0"/>
              <a:t>Jeżeli na miejscu wypadku jest tylko </a:t>
            </a:r>
            <a:r>
              <a:rPr lang="pl-PL" b="1" dirty="0" smtClean="0"/>
              <a:t>jeden ratujący, </a:t>
            </a:r>
            <a:r>
              <a:rPr lang="pl-PL" dirty="0" smtClean="0"/>
              <a:t>to wzywa on telefonicznie pomoc dopiero po wykonaniu natychmiastowych ratujących życie czynności. </a:t>
            </a:r>
          </a:p>
          <a:p>
            <a:r>
              <a:rPr lang="pl-PL" b="1" dirty="0" smtClean="0"/>
              <a:t>Gdy ratowników jest kilku</a:t>
            </a:r>
            <a:r>
              <a:rPr lang="pl-PL" dirty="0" smtClean="0"/>
              <a:t>, wtedy jeden powinien natychmiast wzywać pomoc fachową, drugi natomiast w tym czasie wykonuje czynności ratujące życie poszkodowanego. </a:t>
            </a:r>
          </a:p>
          <a:p>
            <a:r>
              <a:rPr lang="pl-PL" dirty="0" smtClean="0"/>
              <a:t>Celem wezwania pomocy jest jak najszybsze przybycie na miejsce zdarzenia pomocy kwalifikowanej, czyli służb medycznych, technicznych, chemicznych, straży pożarnej, policji lub straży miejskiej. Niezmiernie ważne jest podanie w meldunku wezwania o pomoc wszystkich niezbędnych informacji, dzięki którym na miejsce dotrą właściwe służby w możliwie najkrótszym czasie.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9838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Meldunek o zdarzeniu powinien zawierać informacje:</a:t>
            </a:r>
            <a:endParaRPr lang="pl-PL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sz="4800" dirty="0" smtClean="0"/>
              <a:t>- o miejscu zdarzenia,</a:t>
            </a:r>
            <a:br>
              <a:rPr lang="pl-PL" sz="4800" dirty="0" smtClean="0"/>
            </a:br>
            <a:r>
              <a:rPr lang="pl-PL" sz="4800" dirty="0" smtClean="0"/>
              <a:t>- o charakterze zdarzenia,</a:t>
            </a:r>
            <a:br>
              <a:rPr lang="pl-PL" sz="4800" dirty="0" smtClean="0"/>
            </a:br>
            <a:r>
              <a:rPr lang="pl-PL" sz="4800" dirty="0" smtClean="0"/>
              <a:t>- o liczbie i stanie poszkodowanych,</a:t>
            </a:r>
            <a:br>
              <a:rPr lang="pl-PL" sz="4800" dirty="0" smtClean="0"/>
            </a:br>
            <a:r>
              <a:rPr lang="pl-PL" sz="4800" dirty="0" smtClean="0"/>
              <a:t>- o tym, jakiej pomocy udzielono,</a:t>
            </a:r>
            <a:br>
              <a:rPr lang="pl-PL" sz="4800" dirty="0" smtClean="0"/>
            </a:br>
            <a:r>
              <a:rPr lang="pl-PL" sz="4800" dirty="0" smtClean="0"/>
              <a:t>- o wzywającym pomocy.</a:t>
            </a: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2102078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MIEJSCE ZDARZENIA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W meldunku należy dokładnie określić, </a:t>
            </a:r>
            <a:r>
              <a:rPr lang="pl-PL" b="1" dirty="0" smtClean="0"/>
              <a:t>gdzie zdarzył się wypadek </a:t>
            </a:r>
            <a:r>
              <a:rPr lang="pl-PL" dirty="0" smtClean="0"/>
              <a:t>lub </a:t>
            </a:r>
            <a:r>
              <a:rPr lang="pl-PL" b="1" dirty="0" smtClean="0"/>
              <a:t>gdzie obecnie znajdują się poszkodowani</a:t>
            </a:r>
            <a:r>
              <a:rPr lang="pl-PL" dirty="0" smtClean="0"/>
              <a:t>, podając </a:t>
            </a:r>
            <a:r>
              <a:rPr lang="pl-PL" b="1" dirty="0" smtClean="0"/>
              <a:t>nazwę ulicy, numer domu, charakterystyczny punkt</a:t>
            </a:r>
            <a:r>
              <a:rPr lang="pl-PL" dirty="0" smtClean="0"/>
              <a:t>. Na wsi podaje się numer domu oraz orientacyjny punkt, w którego pobliżu ktoś będzie oczekiwał na karetkę. </a:t>
            </a:r>
          </a:p>
          <a:p>
            <a:pPr marL="0" indent="0">
              <a:buNone/>
            </a:pPr>
            <a:r>
              <a:rPr lang="pl-PL" dirty="0" smtClean="0"/>
              <a:t>Jeśli teren jest niezamieszkany, to opisuje się drogę dojazdu z uwzględnieniem widocznych punktów orientacyjnych i numeru najbliższego słupka kierunkowego. Gdy droga jest przedzielona barierkami, wówczas określa się kierunek oraz przybliżoną odległość od najbliższej miejscowości.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1428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CHARAKTER ZDARZENIA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Meldując o zdarzeniu, należy krótko określić </a:t>
            </a:r>
            <a:r>
              <a:rPr lang="pl-PL" b="1" dirty="0" smtClean="0"/>
              <a:t>rodzaj wypadku</a:t>
            </a:r>
            <a:r>
              <a:rPr lang="pl-PL" dirty="0" smtClean="0"/>
              <a:t>, ewentualnych jego współuczestników, a jeśli pomocy potrzebuje osoba, to trzeba określić jej dolegliwości, aby odbierający wezwanie orientował się, jaka pomoc jest niezbędna. Należy również poinformować o </a:t>
            </a:r>
            <a:r>
              <a:rPr lang="pl-PL" b="1" dirty="0" smtClean="0"/>
              <a:t>dodatkowych zagrożeniach zaobserwowanych na miejscu wypadku</a:t>
            </a:r>
            <a:r>
              <a:rPr lang="pl-PL" dirty="0" smtClean="0"/>
              <a:t>, np. śliskiej nawierzchni lub mgle. </a:t>
            </a:r>
          </a:p>
          <a:p>
            <a:pPr marL="0" indent="0">
              <a:buNone/>
            </a:pPr>
            <a:r>
              <a:rPr lang="pl-PL" dirty="0" smtClean="0"/>
              <a:t>Informacje te umożliwią równoczesne poinformowanie odpowiednich służb ratowniczych i ich szybkie dotarcie na miejsce zdarzenia.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06540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LICZBA I STAN POSZKODOWANYCH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Meldujący o zdarzeniu musi </a:t>
            </a:r>
            <a:r>
              <a:rPr lang="pl-PL" b="1" dirty="0" smtClean="0"/>
              <a:t>określić liczbę poszkodowanych</a:t>
            </a:r>
            <a:r>
              <a:rPr lang="pl-PL" dirty="0" smtClean="0"/>
              <a:t>, kim są – czy są to dzieci, dorośli, czy osoby starsze (przybliżony wiek), ewentualnie przekazać dodatkowe informacje. Należy również określić, </a:t>
            </a:r>
            <a:r>
              <a:rPr lang="pl-PL" b="1" dirty="0" smtClean="0"/>
              <a:t>jakie urazy stwierdzono</a:t>
            </a:r>
            <a:r>
              <a:rPr lang="pl-PL" dirty="0" smtClean="0"/>
              <a:t>, a przede wszystkim, czy stwierdzono zachowanie czynności życiowych, czy ich stan stanowi zagrożenie życia poszkodowanych i jakie jeszcze inne objawy dały się zauważyć.</a:t>
            </a:r>
            <a:br>
              <a:rPr lang="pl-PL" dirty="0" smtClean="0"/>
            </a:b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2727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POMOC, JAKIEJ UDZIELONO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9588" y="1264024"/>
            <a:ext cx="10614212" cy="58407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meldunku o zdarzeniu należy krótko określić rodzaj i zakres pierwszej pomocy, udzielonej poszkodowanemu. 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celu uwiarygodnienia wezwania należy podać imię i nazwisko osoby wzywającej pomoc oraz ewentualny sposób kontaktu z nią w razie potrzeby. Jest to niezbędne do pełnej dokumentacji stacji pogotowia. </a:t>
            </a:r>
          </a:p>
          <a:p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838200" y="307218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/>
              <a:t>DANE O WZYWAJĄCYM POMOCY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8613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49623"/>
            <a:ext cx="9744635" cy="6347011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effectLst/>
              </a:rPr>
              <a:t>Liczy się czas</a:t>
            </a:r>
          </a:p>
          <a:p>
            <a:r>
              <a:rPr lang="pl-PL" sz="2800" dirty="0" smtClean="0"/>
              <a:t>Nie ma na świecie służb ratunkowych, które dostępne są „na już i na teraz”. Nie dotrą do poszkodowanego w przeciągu minuty, czy dwóch, a poszkodowany w wypadku komunikacyjnych ma ich zaledwie kilka w przypadku masywnego krwotoku powstałego w skutek obrażeń lub w wyniku nagłego zatrzymania krążenia, kiedy mózg człowieka umiera w ciągu 3-5 minut.</a:t>
            </a:r>
          </a:p>
          <a:p>
            <a:r>
              <a:rPr lang="pl-PL" sz="2800" dirty="0" smtClean="0"/>
              <a:t>Średni czas dotarcia służb ratunkowych poza miastem wynosi około 15 minut, w mieście ten czas wynosi około 8 minut, o ile … zespół ratownictwa jest w stanie sprawnie dojechać na miejsce? Po drodze musi zmierzyć się z korkami i innymi przeszkodami, które ten dojazd spowalniają lub utrudniają. Dlatego tak ważna jest znajomość zasad stosowania </a:t>
            </a:r>
            <a:r>
              <a:rPr lang="pl-PL" sz="2800" b="1" dirty="0" smtClean="0"/>
              <a:t>korytarza życia</a:t>
            </a:r>
            <a:r>
              <a:rPr lang="pl-PL" sz="2800" dirty="0" smtClean="0"/>
              <a:t> wśród kierowców.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277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29" y="2489761"/>
            <a:ext cx="10515600" cy="1325563"/>
          </a:xfrm>
        </p:spPr>
        <p:txBody>
          <a:bodyPr/>
          <a:lstStyle/>
          <a:p>
            <a:r>
              <a:rPr lang="pl-PL" dirty="0" smtClean="0"/>
              <a:t>Łańcuch ratunkowy to kolejność działań, które należy podjąć na miejscu wypadku.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9854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Wariant I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03875"/>
            <a:ext cx="9341224" cy="5616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396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753035"/>
            <a:ext cx="10515600" cy="5423928"/>
          </a:xfrm>
        </p:spPr>
        <p:txBody>
          <a:bodyPr/>
          <a:lstStyle/>
          <a:p>
            <a:pPr marL="0" indent="0">
              <a:buNone/>
            </a:pPr>
            <a:r>
              <a:rPr lang="pl-PL" sz="4000" dirty="0" smtClean="0"/>
              <a:t>Wariant II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3202" y="1210235"/>
            <a:ext cx="12480695" cy="445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837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9679"/>
            <a:ext cx="12192000" cy="4110365"/>
          </a:xfrm>
        </p:spPr>
      </p:pic>
    </p:spTree>
    <p:extLst>
      <p:ext uri="{BB962C8B-B14F-4D97-AF65-F5344CB8AC3E}">
        <p14:creationId xmlns:p14="http://schemas.microsoft.com/office/powerpoint/2010/main" val="2009427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824" y="92990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effectLst/>
              </a:rPr>
              <a:t>Łańcuch przeżycia</a:t>
            </a:r>
            <a:br>
              <a:rPr lang="pl-PL" b="1" dirty="0" smtClean="0">
                <a:effectLst/>
              </a:rPr>
            </a:br>
            <a:r>
              <a:rPr lang="pl-PL" b="1" dirty="0" smtClean="0">
                <a:effectLst/>
              </a:rPr>
              <a:t/>
            </a:r>
            <a:br>
              <a:rPr lang="pl-PL" b="1" dirty="0" smtClean="0">
                <a:effectLst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Pierwszym ogniwem w łańcuchu przeżycia jest </a:t>
            </a:r>
            <a:r>
              <a:rPr lang="pl-PL" b="1" dirty="0" smtClean="0"/>
              <a:t>wczesne wezwanie służb ratunkowych</a:t>
            </a:r>
            <a:r>
              <a:rPr lang="pl-PL" dirty="0" smtClean="0"/>
              <a:t>, kolejnym ogniwem, jest </a:t>
            </a:r>
            <a:r>
              <a:rPr lang="pl-PL" b="1" dirty="0" smtClean="0"/>
              <a:t>jak najszybsze podjęcie działań ratunkowych</a:t>
            </a:r>
            <a:r>
              <a:rPr lang="pl-PL" dirty="0" smtClean="0"/>
              <a:t>, kolejnym, trzecim ogniwem jest </a:t>
            </a:r>
            <a:r>
              <a:rPr lang="pl-PL" b="1" dirty="0" smtClean="0"/>
              <a:t>wczesna defibrylacja</a:t>
            </a:r>
            <a:r>
              <a:rPr lang="pl-PL" dirty="0" smtClean="0"/>
              <a:t> z użyciem AED i ostatnie czwarte ogniwo to </a:t>
            </a:r>
            <a:r>
              <a:rPr lang="pl-PL" b="1" dirty="0" smtClean="0"/>
              <a:t>wczesna pomoc zaawansowana</a:t>
            </a:r>
            <a:r>
              <a:rPr lang="pl-PL" dirty="0" smtClean="0"/>
              <a:t> – czyli zespół ratownictwa. W przypadku </a:t>
            </a:r>
            <a:r>
              <a:rPr lang="pl-PL" b="1" dirty="0" smtClean="0"/>
              <a:t>nagłego zatrzymania krążenia</a:t>
            </a:r>
            <a:r>
              <a:rPr lang="pl-PL" dirty="0" smtClean="0"/>
              <a:t> (NZK) łańcuch przeżycia według Europejskiej Rady Resuscytacji wygląda następująco:</a:t>
            </a:r>
          </a:p>
          <a:p>
            <a:r>
              <a:rPr lang="pl-PL" dirty="0" smtClean="0"/>
              <a:t>Wczesne rozpoznanie osoby/osób będących w stanie zagrożenia życia i wezwanie służb ratowniczych.</a:t>
            </a:r>
          </a:p>
          <a:p>
            <a:r>
              <a:rPr lang="pl-PL" dirty="0" smtClean="0"/>
              <a:t>Wczesne rozpoczęcie resuscytacji krążeniowo-oddechowej.</a:t>
            </a:r>
          </a:p>
          <a:p>
            <a:r>
              <a:rPr lang="pl-PL" dirty="0" smtClean="0"/>
              <a:t>Wczesna defibrylacja (AED – Automatyczny Defibrylator Zewnętrzny).</a:t>
            </a:r>
          </a:p>
          <a:p>
            <a:r>
              <a:rPr lang="pl-PL" dirty="0" smtClean="0"/>
              <a:t>Szybkie wdrożenie zaawansowanych zabiegów resuscytacyjnych (Zespoły Ratownictwa Medycznego) i odpowiednia opieka </a:t>
            </a:r>
            <a:r>
              <a:rPr lang="pl-PL" dirty="0" err="1" smtClean="0"/>
              <a:t>poresuscytacyjna</a:t>
            </a:r>
            <a:r>
              <a:rPr lang="pl-PL" dirty="0" smtClean="0"/>
              <a:t> (Szpitalny Oddział Ratunkowy, Oddział Intensywnej Terapii, Szpital).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4505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389965"/>
            <a:ext cx="10515600" cy="5786998"/>
          </a:xfrm>
        </p:spPr>
        <p:txBody>
          <a:bodyPr>
            <a:noAutofit/>
          </a:bodyPr>
          <a:lstStyle/>
          <a:p>
            <a:r>
              <a:rPr lang="pl-PL" sz="3600" dirty="0" smtClean="0"/>
              <a:t>Aby cała akcja była jak najskuteczniejsza, wszystkie ogniwa łańcucha muszą zadziałać</a:t>
            </a:r>
            <a:r>
              <a:rPr lang="pl-PL" sz="3600" b="1" dirty="0" smtClean="0"/>
              <a:t>. Jeśli nie wykonamy wszystkich powyższych czynności</a:t>
            </a:r>
            <a:r>
              <a:rPr lang="pl-PL" sz="3600" dirty="0" smtClean="0"/>
              <a:t> w miejscu wypadku – szanse naszego poszkodowanego na przeżycie wynoszą zaledwie </a:t>
            </a:r>
            <a:r>
              <a:rPr lang="pl-PL" sz="3600" b="1" dirty="0" smtClean="0"/>
              <a:t>kilka procent!</a:t>
            </a:r>
            <a:r>
              <a:rPr lang="pl-PL" sz="3600" dirty="0" smtClean="0"/>
              <a:t> </a:t>
            </a:r>
            <a:endParaRPr lang="pl-PL" sz="3600" dirty="0"/>
          </a:p>
          <a:p>
            <a:pPr marL="0" indent="0">
              <a:buNone/>
            </a:pPr>
            <a:endParaRPr lang="pl-PL" sz="3600" dirty="0" smtClean="0"/>
          </a:p>
          <a:p>
            <a:pPr marL="0" indent="0">
              <a:buNone/>
            </a:pPr>
            <a:r>
              <a:rPr lang="pl-PL" sz="3600" dirty="0" smtClean="0"/>
              <a:t>https://www.google.com/search?client=firefox-b-d&amp;q=+%C5%81a%C5%84cuch+ratunkowy+%E2%80%93+nie+masz+prawa+go+zerwa%C4%87++prezentacja#fpstate=ive&amp;vld=cid:6de3d81f,vid:s09A2cEIdAE,st:0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582810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00952" y="605118"/>
            <a:ext cx="10452847" cy="5571845"/>
          </a:xfrm>
        </p:spPr>
        <p:txBody>
          <a:bodyPr>
            <a:normAutofit/>
          </a:bodyPr>
          <a:lstStyle/>
          <a:p>
            <a:r>
              <a:rPr lang="pl-PL" b="1" dirty="0" smtClean="0"/>
              <a:t>Pierwszy etap</a:t>
            </a:r>
            <a:r>
              <a:rPr lang="pl-PL" dirty="0" smtClean="0"/>
              <a:t> – pierwsza pomoc – obejmuje trzy ogniwa łańcucha ratunkowego:</a:t>
            </a:r>
            <a:br>
              <a:rPr lang="pl-PL" dirty="0" smtClean="0"/>
            </a:br>
            <a:r>
              <a:rPr lang="pl-PL" dirty="0" smtClean="0"/>
              <a:t>- czynności natychmiastowe – tj. ocenę sytuacji, zabezpieczenie miejsca wypadku, kontrolę czynności życiowych, ocenę stanu poszkodowanego oraz wszystkie działania służące bezpośrednio utrzymaniu jego życia, </a:t>
            </a:r>
            <a:br>
              <a:rPr lang="pl-PL" dirty="0" smtClean="0"/>
            </a:br>
            <a:r>
              <a:rPr lang="pl-PL" dirty="0" smtClean="0"/>
              <a:t>- telefoniczne wezwanie pomocy,</a:t>
            </a:r>
            <a:br>
              <a:rPr lang="pl-PL" dirty="0" smtClean="0"/>
            </a:br>
            <a:r>
              <a:rPr lang="pl-PL" dirty="0" smtClean="0"/>
              <a:t>- dalsze czynności związane z udzielaniem pierwszej pomocy poszkodowanym przed przyjazdem służb ratowniczych. 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/>
              <a:t>Drugi etap</a:t>
            </a:r>
            <a:r>
              <a:rPr lang="pl-PL" dirty="0" smtClean="0"/>
              <a:t> – pomoc kwalifikowana – obejmuje dwa ogniwa:</a:t>
            </a:r>
            <a:br>
              <a:rPr lang="pl-PL" dirty="0" smtClean="0"/>
            </a:br>
            <a:r>
              <a:rPr lang="pl-PL" dirty="0" smtClean="0"/>
              <a:t>- transport poszkodowanego, podczas którego jest mu udzielana pomoc fachowa służb ratowniczo – medycznych, </a:t>
            </a:r>
            <a:br>
              <a:rPr lang="pl-PL" dirty="0" smtClean="0"/>
            </a:br>
            <a:r>
              <a:rPr lang="pl-PL" dirty="0" smtClean="0"/>
              <a:t>- pomoc medyczną w szpitalu.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1349504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735</Words>
  <Application>Microsoft Office PowerPoint</Application>
  <PresentationFormat>Panoramiczny</PresentationFormat>
  <Paragraphs>39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Motyw pakietu Office</vt:lpstr>
      <vt:lpstr>Łańcuch ratunkowy – nie masz prawa go zerwać! </vt:lpstr>
      <vt:lpstr>Prezentacja programu PowerPoint</vt:lpstr>
      <vt:lpstr>Łańcuch ratunkowy to kolejność działań, które należy podjąć na miejscu wypadku.</vt:lpstr>
      <vt:lpstr>Wariant I</vt:lpstr>
      <vt:lpstr>Prezentacja programu PowerPoint</vt:lpstr>
      <vt:lpstr>Prezentacja programu PowerPoint</vt:lpstr>
      <vt:lpstr>Łańcuch przeżycia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Meldunek o zdarzeniu powinien zawierać informacje:</vt:lpstr>
      <vt:lpstr>MIEJSCE ZDARZENIA </vt:lpstr>
      <vt:lpstr>CHARAKTER ZDARZENIA </vt:lpstr>
      <vt:lpstr>LICZBA I STAN POSZKODOWANYCH </vt:lpstr>
      <vt:lpstr>POMOC, JAKIEJ UDZIELONO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Łańcuch ratunkowy – nie masz prawa go zerwać</dc:title>
  <dc:creator>Acer</dc:creator>
  <cp:lastModifiedBy>Acer</cp:lastModifiedBy>
  <cp:revision>7</cp:revision>
  <dcterms:created xsi:type="dcterms:W3CDTF">2023-09-19T17:41:49Z</dcterms:created>
  <dcterms:modified xsi:type="dcterms:W3CDTF">2023-09-19T18:16:14Z</dcterms:modified>
</cp:coreProperties>
</file>